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9" r:id="rId3"/>
    <p:sldId id="267" r:id="rId4"/>
    <p:sldId id="269" r:id="rId5"/>
    <p:sldId id="270" r:id="rId6"/>
    <p:sldId id="271" r:id="rId7"/>
    <p:sldId id="265" r:id="rId8"/>
    <p:sldId id="272" r:id="rId9"/>
    <p:sldId id="273" r:id="rId10"/>
    <p:sldId id="266" r:id="rId11"/>
    <p:sldId id="276" r:id="rId12"/>
    <p:sldId id="277" r:id="rId13"/>
    <p:sldId id="268" r:id="rId14"/>
    <p:sldId id="280" r:id="rId15"/>
    <p:sldId id="275" r:id="rId16"/>
    <p:sldId id="274" r:id="rId17"/>
    <p:sldId id="28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772816"/>
            <a:ext cx="3531500" cy="2016546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rgbClr val="FF0000"/>
                </a:solidFill>
              </a:rPr>
              <a:t>Артерії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ВЕРХНЬОЇ КІНЦІВКИ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ÐÐ°ÑÑÐ¸Ð½ÐºÐ¸ Ð¿Ð¾ Ð·Ð°Ð¿ÑÐ¾ÑÑ Ð°ÑÑÐµÑÐ¸Ð¸ Ð²ÐµÑÑÐ½ÐµÐ¹ ÐºÐ¾Ð½ÐµÑÐ½Ð¾ÑÑ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075650" cy="662473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ÐÐ°ÑÑÐ¸Ð½ÐºÐ¸ Ð¿Ð¾ Ð·Ð°Ð¿ÑÐ¾ÑÑ Ð°ÑÑÐµÑÐ¸Ð¸ ÐºÐ¸ÑÑ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815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9004" y="1340768"/>
            <a:ext cx="4654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Поверхнева </a:t>
            </a:r>
            <a:r>
              <a:rPr lang="uk-UA" b="1" i="1" dirty="0"/>
              <a:t>долонна гілка (r. </a:t>
            </a:r>
            <a:r>
              <a:rPr lang="uk-UA" b="1" i="1" dirty="0" err="1"/>
              <a:t>palmaris</a:t>
            </a:r>
            <a:r>
              <a:rPr lang="uk-UA" b="1" i="1" dirty="0"/>
              <a:t> </a:t>
            </a:r>
            <a:r>
              <a:rPr lang="uk-UA" b="1" i="1" dirty="0" err="1"/>
              <a:t>superficialis</a:t>
            </a:r>
            <a:r>
              <a:rPr lang="uk-UA" b="1" i="1" dirty="0"/>
              <a:t>) </a:t>
            </a:r>
            <a:r>
              <a:rPr lang="uk-UA" dirty="0" smtClean="0"/>
              <a:t>променевої артерії направляється </a:t>
            </a:r>
            <a:r>
              <a:rPr lang="uk-UA" dirty="0"/>
              <a:t>на долоню в товщі м'язів підвищення великого пальця, бере участь в утворенні поверхневої долонної дуги. 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774" y="624452"/>
            <a:ext cx="4050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тильній стороні кисті від променевої артерії відходить </a:t>
            </a:r>
            <a:r>
              <a:rPr lang="uk-UA" b="1" i="1" dirty="0"/>
              <a:t>тильна </a:t>
            </a:r>
            <a:r>
              <a:rPr lang="uk-UA" b="1" i="1" dirty="0" smtClean="0"/>
              <a:t>зап'ястна гілка </a:t>
            </a:r>
            <a:r>
              <a:rPr lang="uk-UA" b="1" i="1" dirty="0"/>
              <a:t>(r. </a:t>
            </a:r>
            <a:r>
              <a:rPr lang="uk-UA" b="1" i="1" dirty="0" err="1" smtClean="0"/>
              <a:t>carpalis</a:t>
            </a:r>
            <a:r>
              <a:rPr lang="uk-UA" b="1" i="1" dirty="0" smtClean="0"/>
              <a:t> </a:t>
            </a:r>
            <a:r>
              <a:rPr lang="uk-UA" b="1" i="1" dirty="0" err="1"/>
              <a:t>dorsalis</a:t>
            </a:r>
            <a:r>
              <a:rPr lang="uk-UA" b="1" i="1" dirty="0"/>
              <a:t>)</a:t>
            </a:r>
            <a:r>
              <a:rPr lang="uk-UA" dirty="0"/>
              <a:t>, яка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однойменної гілкою ліктьової артерії, формуючи разом з гілками міжкісткових артерій </a:t>
            </a:r>
            <a:r>
              <a:rPr lang="uk-UA" b="1" dirty="0"/>
              <a:t>тильну мережу зап'ястя (</a:t>
            </a:r>
            <a:r>
              <a:rPr lang="uk-UA" b="1" dirty="0" err="1"/>
              <a:t>rete</a:t>
            </a:r>
            <a:r>
              <a:rPr lang="uk-UA" b="1" dirty="0"/>
              <a:t> </a:t>
            </a:r>
            <a:r>
              <a:rPr lang="uk-UA" b="1" dirty="0" err="1"/>
              <a:t>carpale</a:t>
            </a:r>
            <a:r>
              <a:rPr lang="uk-UA" b="1" dirty="0"/>
              <a:t> </a:t>
            </a:r>
            <a:r>
              <a:rPr lang="uk-UA" b="1" dirty="0" err="1"/>
              <a:t>dorsale</a:t>
            </a:r>
            <a:r>
              <a:rPr lang="uk-UA" b="1" dirty="0"/>
              <a:t>)</a:t>
            </a:r>
            <a:r>
              <a:rPr lang="uk-UA" dirty="0"/>
              <a:t>, від якої відходять 3-4 </a:t>
            </a:r>
            <a:r>
              <a:rPr lang="uk-UA" b="1" i="1" dirty="0"/>
              <a:t>тильні п'ясткові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metacarpales</a:t>
            </a:r>
            <a:r>
              <a:rPr lang="uk-UA" b="1" i="1" dirty="0"/>
              <a:t> </a:t>
            </a:r>
            <a:r>
              <a:rPr lang="uk-UA" b="1" i="1" dirty="0" err="1"/>
              <a:t>dorsales</a:t>
            </a:r>
            <a:r>
              <a:rPr lang="uk-UA" b="1" i="1" dirty="0"/>
              <a:t>)</a:t>
            </a:r>
            <a:r>
              <a:rPr lang="uk-UA" dirty="0"/>
              <a:t>. Від кожної з цих артерій, у свою чергу, відходять по дві </a:t>
            </a:r>
            <a:r>
              <a:rPr lang="uk-UA" b="1" i="1" dirty="0"/>
              <a:t>тильні пальцеві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 smtClean="0"/>
              <a:t>digitales</a:t>
            </a:r>
            <a:r>
              <a:rPr lang="uk-UA" b="1" i="1" dirty="0" smtClean="0"/>
              <a:t> </a:t>
            </a:r>
            <a:r>
              <a:rPr lang="uk-UA" b="1" i="1" dirty="0" err="1"/>
              <a:t>dorsales</a:t>
            </a:r>
            <a:r>
              <a:rPr lang="uk-UA" b="1" i="1" dirty="0"/>
              <a:t>),</a:t>
            </a:r>
            <a:r>
              <a:rPr lang="uk-UA" dirty="0"/>
              <a:t> які </a:t>
            </a:r>
            <a:r>
              <a:rPr lang="uk-UA" dirty="0" err="1"/>
              <a:t>кровопостачають</a:t>
            </a:r>
            <a:r>
              <a:rPr lang="uk-UA" dirty="0"/>
              <a:t> тильну сторону II-V пальців. </a:t>
            </a:r>
            <a:r>
              <a:rPr lang="uk-UA" b="1" i="1" dirty="0"/>
              <a:t>Перша тильна п'ясткова артерія (a. </a:t>
            </a:r>
            <a:r>
              <a:rPr lang="uk-UA" b="1" i="1" dirty="0" err="1" smtClean="0"/>
              <a:t>digitalis</a:t>
            </a:r>
            <a:r>
              <a:rPr lang="uk-UA" b="1" i="1" dirty="0" smtClean="0"/>
              <a:t> </a:t>
            </a:r>
            <a:r>
              <a:rPr lang="uk-UA" b="1" i="1" dirty="0" err="1"/>
              <a:t>dorsalis</a:t>
            </a:r>
            <a:r>
              <a:rPr lang="uk-UA" b="1" i="1" dirty="0"/>
              <a:t> </a:t>
            </a:r>
            <a:r>
              <a:rPr lang="uk-UA" b="1" i="1" dirty="0" err="1"/>
              <a:t>prima</a:t>
            </a:r>
            <a:r>
              <a:rPr lang="uk-UA" b="1" i="1" dirty="0"/>
              <a:t>) </a:t>
            </a:r>
            <a:r>
              <a:rPr lang="uk-UA" dirty="0"/>
              <a:t>відходить від променевої артерії на тильному боці кисті. 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46"/>
            <a:ext cx="505777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4248473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764702"/>
            <a:ext cx="45365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Ліктьова артерія </a:t>
            </a:r>
            <a:r>
              <a:rPr lang="uk-UA" sz="1600" dirty="0" smtClean="0"/>
              <a:t>йде </a:t>
            </a:r>
            <a:r>
              <a:rPr lang="uk-UA" sz="1600" dirty="0"/>
              <a:t>з ліктьової ямки під круглий </a:t>
            </a:r>
            <a:r>
              <a:rPr lang="uk-UA" sz="1600" dirty="0" err="1"/>
              <a:t>пронатор</a:t>
            </a:r>
            <a:r>
              <a:rPr lang="uk-UA" sz="1600" dirty="0"/>
              <a:t>. У супроводі ліктьового нерва ця артерія проходить в ліктьовий борозні в дистальному напрямку між поверхневими і глибокими </a:t>
            </a:r>
            <a:r>
              <a:rPr lang="uk-UA" sz="1600" dirty="0" smtClean="0"/>
              <a:t>згиначами пальців</a:t>
            </a:r>
            <a:r>
              <a:rPr lang="uk-UA" sz="1600" dirty="0"/>
              <a:t>. Потім </a:t>
            </a:r>
            <a:r>
              <a:rPr lang="uk-UA" sz="1600" dirty="0" smtClean="0"/>
              <a:t>ліктьова </a:t>
            </a:r>
            <a:r>
              <a:rPr lang="uk-UA" sz="1600" dirty="0"/>
              <a:t>артерія проходить на долоню, де утворює </a:t>
            </a:r>
            <a:r>
              <a:rPr lang="uk-UA" sz="1600" b="1" dirty="0"/>
              <a:t>поверхневу долонну дугу (</a:t>
            </a:r>
            <a:r>
              <a:rPr lang="uk-UA" sz="1600" b="1" dirty="0" err="1"/>
              <a:t>arcus</a:t>
            </a:r>
            <a:r>
              <a:rPr lang="uk-UA" sz="1600" b="1" dirty="0"/>
              <a:t> </a:t>
            </a:r>
            <a:r>
              <a:rPr lang="uk-UA" sz="1600" b="1" dirty="0" err="1"/>
              <a:t>palmaris</a:t>
            </a:r>
            <a:r>
              <a:rPr lang="uk-UA" sz="1600" b="1" dirty="0"/>
              <a:t> </a:t>
            </a:r>
            <a:r>
              <a:rPr lang="uk-UA" sz="1600" b="1" dirty="0" err="1"/>
              <a:t>superficialis</a:t>
            </a:r>
            <a:r>
              <a:rPr lang="uk-UA" sz="1600" b="1" dirty="0"/>
              <a:t>), </a:t>
            </a:r>
            <a:r>
              <a:rPr lang="uk-UA" sz="1600" dirty="0" err="1" smtClean="0"/>
              <a:t>анастомозуючи</a:t>
            </a:r>
            <a:r>
              <a:rPr lang="uk-UA" sz="1600" dirty="0" smtClean="0"/>
              <a:t> </a:t>
            </a:r>
            <a:r>
              <a:rPr lang="uk-UA" sz="1600" dirty="0"/>
              <a:t>з поверхневою долонною гілкою променевої артерії. </a:t>
            </a:r>
            <a:endParaRPr lang="uk-UA" sz="1600" dirty="0" smtClean="0"/>
          </a:p>
          <a:p>
            <a:r>
              <a:rPr lang="uk-UA" sz="1600" dirty="0" smtClean="0"/>
              <a:t>Від </a:t>
            </a:r>
            <a:r>
              <a:rPr lang="uk-UA" sz="1600" dirty="0"/>
              <a:t>ліктьової артерії відходять </a:t>
            </a:r>
            <a:r>
              <a:rPr lang="uk-UA" sz="1600" b="1" i="1" dirty="0"/>
              <a:t>м'язові </a:t>
            </a:r>
            <a:r>
              <a:rPr lang="uk-UA" sz="1600" b="1" i="1" dirty="0" smtClean="0"/>
              <a:t>гілки</a:t>
            </a:r>
            <a:r>
              <a:rPr lang="uk-UA" sz="1600" dirty="0" smtClean="0"/>
              <a:t>, </a:t>
            </a:r>
            <a:r>
              <a:rPr lang="uk-UA" sz="1600" dirty="0"/>
              <a:t>а також </a:t>
            </a:r>
            <a:r>
              <a:rPr lang="uk-UA" sz="1600" b="1" i="1" dirty="0" smtClean="0"/>
              <a:t>ліктьова зворотна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recurrens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ulnaris</a:t>
            </a:r>
            <a:r>
              <a:rPr lang="uk-UA" sz="1600" b="1" i="1" dirty="0" smtClean="0"/>
              <a:t>), </a:t>
            </a:r>
            <a:r>
              <a:rPr lang="uk-UA" sz="1600" dirty="0" smtClean="0"/>
              <a:t>яка</a:t>
            </a:r>
            <a:r>
              <a:rPr lang="uk-UA" sz="1600" b="1" i="1" dirty="0" smtClean="0"/>
              <a:t> </a:t>
            </a:r>
            <a:r>
              <a:rPr lang="uk-UA" sz="1600" dirty="0"/>
              <a:t>відходить від початку ліктьової артерії і ділиться на </a:t>
            </a:r>
            <a:r>
              <a:rPr lang="uk-UA" sz="1600" dirty="0" smtClean="0"/>
              <a:t>більшу </a:t>
            </a:r>
            <a:r>
              <a:rPr lang="uk-UA" sz="1600" dirty="0"/>
              <a:t>передню і меншу задню гілки. </a:t>
            </a:r>
            <a:endParaRPr lang="uk-UA" sz="1600" dirty="0" smtClean="0"/>
          </a:p>
          <a:p>
            <a:r>
              <a:rPr lang="uk-UA" sz="1600" b="1" i="1" dirty="0" smtClean="0"/>
              <a:t>Передня </a:t>
            </a:r>
            <a:r>
              <a:rPr lang="uk-UA" sz="1600" b="1" i="1" dirty="0"/>
              <a:t>гілка (r. </a:t>
            </a:r>
            <a:r>
              <a:rPr lang="uk-UA" sz="1600" b="1" i="1" dirty="0" err="1" smtClean="0"/>
              <a:t>anterior</a:t>
            </a:r>
            <a:r>
              <a:rPr lang="uk-UA" sz="1600" b="1" i="1" dirty="0"/>
              <a:t>)</a:t>
            </a:r>
            <a:r>
              <a:rPr lang="uk-UA" sz="1600" dirty="0"/>
              <a:t> прямує вгору в медіальну передню ліктьову борозну і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з </a:t>
            </a:r>
            <a:r>
              <a:rPr lang="uk-UA" sz="1600" dirty="0"/>
              <a:t>нижньої </a:t>
            </a:r>
            <a:r>
              <a:rPr lang="uk-UA" sz="1600" dirty="0" smtClean="0"/>
              <a:t>ліктьовою колатеральною артерією. </a:t>
            </a:r>
          </a:p>
          <a:p>
            <a:r>
              <a:rPr lang="uk-UA" sz="1600" b="1" i="1" dirty="0" smtClean="0"/>
              <a:t>Задня </a:t>
            </a:r>
            <a:r>
              <a:rPr lang="uk-UA" sz="1600" b="1" i="1" dirty="0"/>
              <a:t>гілка (r. </a:t>
            </a:r>
            <a:r>
              <a:rPr lang="uk-UA" sz="1600" b="1" i="1" dirty="0" err="1" smtClean="0"/>
              <a:t>posterior</a:t>
            </a:r>
            <a:r>
              <a:rPr lang="uk-UA" sz="1600" b="1" i="1" dirty="0"/>
              <a:t>) </a:t>
            </a:r>
            <a:r>
              <a:rPr lang="uk-UA" sz="1600" dirty="0" smtClean="0"/>
              <a:t>йде </a:t>
            </a:r>
            <a:r>
              <a:rPr lang="uk-UA" sz="1600" dirty="0"/>
              <a:t>на </a:t>
            </a:r>
            <a:r>
              <a:rPr lang="uk-UA" sz="1600" dirty="0" smtClean="0"/>
              <a:t>задній бік </a:t>
            </a:r>
            <a:r>
              <a:rPr lang="uk-UA" sz="1600" dirty="0"/>
              <a:t>ліктьового суглоба, де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в медіальній </a:t>
            </a:r>
            <a:r>
              <a:rPr lang="uk-UA" sz="1600" dirty="0" smtClean="0"/>
              <a:t>задній ліктьовій </a:t>
            </a:r>
            <a:r>
              <a:rPr lang="uk-UA" sz="1600" dirty="0"/>
              <a:t>борозні з </a:t>
            </a:r>
            <a:r>
              <a:rPr lang="uk-UA" sz="1600" dirty="0" smtClean="0"/>
              <a:t>верхньою ліктьовою колатеральною артерією.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8259762" cy="648072"/>
          </a:xfrm>
        </p:spPr>
        <p:txBody>
          <a:bodyPr>
            <a:normAutofit/>
          </a:bodyPr>
          <a:lstStyle/>
          <a:p>
            <a:r>
              <a:rPr lang="uk-UA" b="1" dirty="0"/>
              <a:t>Ліктьова артерія (a. </a:t>
            </a:r>
            <a:r>
              <a:rPr lang="uk-UA" b="1" dirty="0" err="1"/>
              <a:t>Ulnaris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89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9" y="1003084"/>
            <a:ext cx="4248472" cy="58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784976" cy="742435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 </a:t>
            </a:r>
            <a:r>
              <a:rPr lang="ru-RU" dirty="0" err="1"/>
              <a:t>кисті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9371" y="1628800"/>
            <a:ext cx="4425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ліктьова</a:t>
            </a:r>
            <a:r>
              <a:rPr lang="ru-RU" dirty="0"/>
              <a:t> </a:t>
            </a:r>
            <a:r>
              <a:rPr lang="ru-RU" dirty="0" err="1"/>
              <a:t>артерія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ліктьової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дуга;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поверхнева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дуга;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долонні</a:t>
            </a:r>
            <a:r>
              <a:rPr lang="ru-RU" dirty="0"/>
              <a:t> </a:t>
            </a:r>
            <a:r>
              <a:rPr lang="ru-RU" dirty="0" err="1"/>
              <a:t>пальцеві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долонні</a:t>
            </a:r>
            <a:r>
              <a:rPr lang="ru-RU" dirty="0"/>
              <a:t> </a:t>
            </a:r>
            <a:r>
              <a:rPr lang="ru-RU" dirty="0" err="1"/>
              <a:t>пальцеві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</a:t>
            </a:r>
            <a:r>
              <a:rPr lang="ru-RU" dirty="0" err="1"/>
              <a:t>долонні</a:t>
            </a:r>
            <a:r>
              <a:rPr lang="ru-RU" dirty="0"/>
              <a:t> </a:t>
            </a:r>
            <a:r>
              <a:rPr lang="ru-RU" dirty="0" err="1"/>
              <a:t>п'ясткові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</a:t>
            </a:r>
            <a:r>
              <a:rPr lang="ru-RU" dirty="0" err="1"/>
              <a:t>артерія</a:t>
            </a:r>
            <a:r>
              <a:rPr lang="ru-RU" dirty="0"/>
              <a:t> великого </a:t>
            </a:r>
            <a:r>
              <a:rPr lang="ru-RU" dirty="0" err="1"/>
              <a:t>пальця</a:t>
            </a:r>
            <a:r>
              <a:rPr lang="ru-RU" dirty="0"/>
              <a:t> </a:t>
            </a:r>
            <a:r>
              <a:rPr lang="ru-RU" dirty="0" err="1"/>
              <a:t>кисті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</a:t>
            </a:r>
            <a:r>
              <a:rPr lang="ru-RU" dirty="0" err="1"/>
              <a:t>поверхнева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променевої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- </a:t>
            </a:r>
            <a:r>
              <a:rPr lang="ru-RU" dirty="0" err="1"/>
              <a:t>променева</a:t>
            </a:r>
            <a:r>
              <a:rPr lang="ru-RU" dirty="0"/>
              <a:t> </a:t>
            </a:r>
            <a:r>
              <a:rPr lang="ru-RU" dirty="0" err="1"/>
              <a:t>артерія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468"/>
            <a:ext cx="4248473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8473" y="918542"/>
            <a:ext cx="47880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Загальна </a:t>
            </a:r>
            <a:r>
              <a:rPr lang="uk-UA" sz="1600" dirty="0" smtClean="0"/>
              <a:t>міжкісткова </a:t>
            </a:r>
            <a:r>
              <a:rPr lang="uk-UA" sz="1600" dirty="0"/>
              <a:t>артерія </a:t>
            </a:r>
            <a:r>
              <a:rPr lang="uk-UA" sz="1600" dirty="0" smtClean="0"/>
              <a:t>йде </a:t>
            </a:r>
            <a:r>
              <a:rPr lang="uk-UA" sz="1600" dirty="0"/>
              <a:t>в сторону </a:t>
            </a:r>
            <a:r>
              <a:rPr lang="uk-UA" sz="1600" dirty="0" smtClean="0"/>
              <a:t>міжкісткової </a:t>
            </a:r>
            <a:r>
              <a:rPr lang="uk-UA" sz="1600" dirty="0"/>
              <a:t>мембрани і ділиться на дві гілки: передню і задню міжкісткові артерії. </a:t>
            </a:r>
            <a:endParaRPr lang="uk-UA" sz="1600" dirty="0" smtClean="0"/>
          </a:p>
          <a:p>
            <a:r>
              <a:rPr lang="uk-UA" sz="1600" b="1" i="1" dirty="0" smtClean="0"/>
              <a:t>Передня міжкісткова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interossea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anterior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smtClean="0"/>
              <a:t>спрямовується </a:t>
            </a:r>
            <a:r>
              <a:rPr lang="uk-UA" sz="1600" dirty="0"/>
              <a:t>по передній поверхні міжкісткової мембрани до верхнього краю квадратного </a:t>
            </a:r>
            <a:r>
              <a:rPr lang="uk-UA" sz="1600" dirty="0" err="1"/>
              <a:t>пронатора</a:t>
            </a:r>
            <a:r>
              <a:rPr lang="uk-UA" sz="1600" dirty="0"/>
              <a:t>, віддає гілку до долонної мережі </a:t>
            </a:r>
            <a:r>
              <a:rPr lang="uk-UA" sz="1600" dirty="0" smtClean="0"/>
              <a:t>зап'ястка, </a:t>
            </a:r>
            <a:r>
              <a:rPr lang="uk-UA" sz="1600" dirty="0" err="1" smtClean="0"/>
              <a:t>прободає</a:t>
            </a:r>
            <a:r>
              <a:rPr lang="uk-UA" sz="1600" dirty="0" smtClean="0"/>
              <a:t> міжкісткову </a:t>
            </a:r>
            <a:r>
              <a:rPr lang="uk-UA" sz="1600" dirty="0"/>
              <a:t>мембрану і бере участь у формуванні </a:t>
            </a:r>
            <a:r>
              <a:rPr lang="uk-UA" sz="1600" dirty="0" smtClean="0"/>
              <a:t>тильної </a:t>
            </a:r>
            <a:r>
              <a:rPr lang="uk-UA" sz="1600" dirty="0"/>
              <a:t>мережі </a:t>
            </a:r>
            <a:r>
              <a:rPr lang="uk-UA" sz="1600" dirty="0" smtClean="0"/>
              <a:t>зап'ястка. </a:t>
            </a:r>
            <a:r>
              <a:rPr lang="uk-UA" sz="1600" dirty="0"/>
              <a:t>На передпліччі від неї відходить </a:t>
            </a:r>
            <a:r>
              <a:rPr lang="uk-UA" sz="1600" i="1" dirty="0"/>
              <a:t>артерія, що супроводжує серединний нерв (a. </a:t>
            </a:r>
            <a:r>
              <a:rPr lang="uk-UA" sz="1600" i="1" dirty="0" err="1" smtClean="0"/>
              <a:t>comitans</a:t>
            </a:r>
            <a:r>
              <a:rPr lang="uk-UA" sz="1600" i="1" dirty="0" smtClean="0"/>
              <a:t> </a:t>
            </a:r>
            <a:r>
              <a:rPr lang="uk-UA" sz="1600" i="1" dirty="0" err="1"/>
              <a:t>nervi</a:t>
            </a:r>
            <a:r>
              <a:rPr lang="uk-UA" sz="1600" i="1" dirty="0"/>
              <a:t> </a:t>
            </a:r>
            <a:r>
              <a:rPr lang="uk-UA" sz="1600" i="1" dirty="0" err="1"/>
              <a:t>mediani</a:t>
            </a:r>
            <a:r>
              <a:rPr lang="uk-UA" sz="1600" i="1" dirty="0"/>
              <a:t>)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b="1" i="1" dirty="0" smtClean="0"/>
              <a:t>Задня міжкісткова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interossea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posterior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err="1" smtClean="0"/>
              <a:t>прободає</a:t>
            </a:r>
            <a:r>
              <a:rPr lang="uk-UA" sz="1600" dirty="0" smtClean="0"/>
              <a:t> міжкісткову </a:t>
            </a:r>
            <a:r>
              <a:rPr lang="uk-UA" sz="1600" dirty="0"/>
              <a:t>мембрану і йде в </a:t>
            </a:r>
            <a:r>
              <a:rPr lang="uk-UA" sz="1600" dirty="0" smtClean="0"/>
              <a:t>дистальному </a:t>
            </a:r>
            <a:r>
              <a:rPr lang="uk-UA" sz="1600" dirty="0"/>
              <a:t>напрямку між </a:t>
            </a:r>
            <a:r>
              <a:rPr lang="uk-UA" sz="1600" dirty="0" smtClean="0"/>
              <a:t>розгиначами </a:t>
            </a:r>
            <a:r>
              <a:rPr lang="uk-UA" sz="1600" dirty="0"/>
              <a:t>передпліччя. </a:t>
            </a:r>
            <a:endParaRPr lang="uk-UA" sz="1600" dirty="0" smtClean="0"/>
          </a:p>
          <a:p>
            <a:r>
              <a:rPr lang="uk-UA" sz="1600" dirty="0"/>
              <a:t>Від задньої міжкісткової артерії (у її початку) відходить </a:t>
            </a:r>
            <a:r>
              <a:rPr lang="uk-UA" sz="1600" b="1" i="1" dirty="0" smtClean="0"/>
              <a:t>зворотна міжкісткова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interossea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recurrens</a:t>
            </a:r>
            <a:r>
              <a:rPr lang="uk-UA" sz="1600" b="1" i="1" dirty="0"/>
              <a:t>)</a:t>
            </a:r>
            <a:r>
              <a:rPr lang="uk-UA" sz="1600" dirty="0"/>
              <a:t>, яка </a:t>
            </a:r>
            <a:r>
              <a:rPr lang="uk-UA" sz="1600" dirty="0" smtClean="0"/>
              <a:t>йде вгору до </a:t>
            </a:r>
            <a:r>
              <a:rPr lang="uk-UA" sz="1600" dirty="0"/>
              <a:t>латеральної задньої </a:t>
            </a:r>
            <a:r>
              <a:rPr lang="uk-UA" sz="1600" dirty="0" smtClean="0"/>
              <a:t>ліктьової </a:t>
            </a:r>
            <a:r>
              <a:rPr lang="uk-UA" sz="1600" dirty="0"/>
              <a:t>борозні, де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із середньою </a:t>
            </a:r>
            <a:r>
              <a:rPr lang="uk-UA" sz="1600" dirty="0" smtClean="0"/>
              <a:t>колатеральною </a:t>
            </a:r>
            <a:r>
              <a:rPr lang="uk-UA" sz="1600" dirty="0"/>
              <a:t>артерією </a:t>
            </a:r>
            <a:r>
              <a:rPr lang="uk-UA" sz="1600" dirty="0" smtClean="0"/>
              <a:t>і </a:t>
            </a:r>
            <a:r>
              <a:rPr lang="uk-UA" sz="1600" dirty="0"/>
              <a:t>бере участь у формуванні </a:t>
            </a:r>
            <a:r>
              <a:rPr lang="uk-UA" sz="1600" dirty="0" smtClean="0"/>
              <a:t>ліктьової </a:t>
            </a:r>
            <a:r>
              <a:rPr lang="uk-UA" sz="1600" dirty="0"/>
              <a:t>суглобової мережі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5138" y="116632"/>
            <a:ext cx="8261350" cy="86409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Загальна міжкісткова артерія (a. </a:t>
            </a:r>
            <a:r>
              <a:rPr lang="uk-UA" b="1" dirty="0" err="1"/>
              <a:t>interossea</a:t>
            </a:r>
            <a:r>
              <a:rPr lang="uk-UA" b="1" dirty="0"/>
              <a:t> </a:t>
            </a:r>
            <a:r>
              <a:rPr lang="uk-UA" b="1" dirty="0" err="1"/>
              <a:t>communis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92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96944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Анастомози АРТЕРІЙ ВЕРХНЬОЇ </a:t>
            </a:r>
            <a:r>
              <a:rPr lang="uk-UA" b="1" dirty="0" smtClean="0"/>
              <a:t>КІНЦІВКИ</a:t>
            </a:r>
            <a:endParaRPr lang="ru-RU" b="1" dirty="0"/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ÐÐ°ÑÑÐ¸Ð½ÐºÐ¸ Ð¿Ð¾ Ð·Ð°Ð¿ÑÐ¾ÑÑ Ð»ÑÑÐµÐ²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0363"/>
            <a:ext cx="3086100" cy="65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r="13601"/>
          <a:stretch/>
        </p:blipFill>
        <p:spPr bwMode="auto">
          <a:xfrm>
            <a:off x="827584" y="260648"/>
            <a:ext cx="7451932" cy="64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752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83647"/>
            <a:ext cx="5868143" cy="3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3824" y="260648"/>
            <a:ext cx="3860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Пахвова артерія (a. </a:t>
            </a:r>
            <a:r>
              <a:rPr lang="uk-UA" sz="2000" b="1" dirty="0" err="1" smtClean="0">
                <a:solidFill>
                  <a:srgbClr val="FF0000"/>
                </a:solidFill>
              </a:rPr>
              <a:t>axillaris</a:t>
            </a:r>
            <a:r>
              <a:rPr lang="uk-UA" sz="2000" b="1" dirty="0">
                <a:solidFill>
                  <a:srgbClr val="FF0000"/>
                </a:solidFill>
              </a:rPr>
              <a:t>) </a:t>
            </a:r>
            <a:r>
              <a:rPr lang="uk-UA" dirty="0"/>
              <a:t>починається на рівні зовнішнього краю I ребра, </a:t>
            </a:r>
            <a:r>
              <a:rPr lang="uk-UA" dirty="0" smtClean="0"/>
              <a:t>йде вниз </a:t>
            </a:r>
            <a:r>
              <a:rPr lang="uk-UA" dirty="0"/>
              <a:t>по медіальній </a:t>
            </a:r>
            <a:r>
              <a:rPr lang="uk-UA" dirty="0" smtClean="0"/>
              <a:t>поверхні плечового </a:t>
            </a:r>
            <a:r>
              <a:rPr lang="uk-UA" dirty="0"/>
              <a:t>суглоба </a:t>
            </a:r>
            <a:r>
              <a:rPr lang="uk-UA" dirty="0" smtClean="0"/>
              <a:t>і на </a:t>
            </a:r>
            <a:r>
              <a:rPr lang="uk-UA" dirty="0"/>
              <a:t>рівні нижнього краю великого грудного м'яза пахвова артерія переходить в плечову артерію.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49" y="3090325"/>
            <a:ext cx="30887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Відповідно до топографії </a:t>
            </a:r>
            <a:r>
              <a:rPr lang="uk-UA" dirty="0"/>
              <a:t>передньої стінки пахвової порожнини пахвову артерію умовно поділяють на </a:t>
            </a:r>
            <a:r>
              <a:rPr lang="uk-UA" b="1" u="sng" dirty="0"/>
              <a:t>три </a:t>
            </a:r>
            <a:r>
              <a:rPr lang="uk-UA" b="1" u="sng" dirty="0" smtClean="0"/>
              <a:t>відділи</a:t>
            </a:r>
            <a:r>
              <a:rPr lang="uk-UA" dirty="0" smtClean="0"/>
              <a:t>: </a:t>
            </a:r>
          </a:p>
          <a:p>
            <a:r>
              <a:rPr lang="uk-UA" b="1" i="1" dirty="0" smtClean="0"/>
              <a:t>перший </a:t>
            </a:r>
            <a:r>
              <a:rPr lang="uk-UA" b="1" i="1" dirty="0"/>
              <a:t>відділ </a:t>
            </a:r>
            <a:r>
              <a:rPr lang="uk-UA" dirty="0"/>
              <a:t>розташований на рівні ключично-грудного </a:t>
            </a:r>
            <a:r>
              <a:rPr lang="uk-UA" dirty="0" smtClean="0"/>
              <a:t>трикутника; </a:t>
            </a:r>
          </a:p>
          <a:p>
            <a:r>
              <a:rPr lang="uk-UA" b="1" i="1" dirty="0" smtClean="0"/>
              <a:t>другий відділ </a:t>
            </a:r>
            <a:r>
              <a:rPr lang="uk-UA" dirty="0" smtClean="0"/>
              <a:t>– на рівні грудного трикутника; </a:t>
            </a:r>
          </a:p>
          <a:p>
            <a:r>
              <a:rPr lang="uk-UA" b="1" i="1" dirty="0" smtClean="0"/>
              <a:t>третій відділ </a:t>
            </a:r>
            <a:r>
              <a:rPr lang="uk-UA" dirty="0" smtClean="0"/>
              <a:t>– </a:t>
            </a:r>
            <a:r>
              <a:rPr lang="uk-UA" dirty="0"/>
              <a:t>на рівні </a:t>
            </a:r>
            <a:r>
              <a:rPr lang="uk-UA" dirty="0" smtClean="0"/>
              <a:t>підгрудного трикутника.</a:t>
            </a: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6" t="24601" b="32159"/>
          <a:stretch/>
        </p:blipFill>
        <p:spPr bwMode="auto">
          <a:xfrm>
            <a:off x="0" y="18257"/>
            <a:ext cx="5176320" cy="29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Ð¾Ð´Ð¼ÑÑÐµÑ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1"/>
          <a:stretch/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7417"/>
            <a:ext cx="4355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 smtClean="0"/>
              <a:t>На рівні ключично-грудного трикутника </a:t>
            </a:r>
            <a:r>
              <a:rPr lang="uk-UA" sz="1600" b="1" u="sng" dirty="0"/>
              <a:t>від </a:t>
            </a:r>
            <a:r>
              <a:rPr lang="uk-UA" sz="1600" b="1" u="sng" dirty="0" smtClean="0"/>
              <a:t>пахвової </a:t>
            </a:r>
            <a:r>
              <a:rPr lang="uk-UA" sz="1600" b="1" u="sng" dirty="0"/>
              <a:t>артерії </a:t>
            </a:r>
            <a:r>
              <a:rPr lang="uk-UA" sz="1600" b="1" u="sng" dirty="0" smtClean="0"/>
              <a:t>відходять: </a:t>
            </a:r>
          </a:p>
          <a:p>
            <a:pPr marL="342900" indent="-342900">
              <a:buAutoNum type="arabicPeriod"/>
            </a:pPr>
            <a:r>
              <a:rPr lang="uk-UA" sz="1600" b="1" i="1" dirty="0" smtClean="0"/>
              <a:t>підлопаткові </a:t>
            </a:r>
            <a:r>
              <a:rPr lang="uk-UA" sz="1600" b="1" i="1" dirty="0"/>
              <a:t>гілки (</a:t>
            </a:r>
            <a:r>
              <a:rPr lang="uk-UA" sz="1600" b="1" i="1" dirty="0" err="1"/>
              <a:t>rr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subscapularіs</a:t>
            </a:r>
            <a:r>
              <a:rPr lang="uk-UA" sz="1600" b="1" i="1" dirty="0" smtClean="0"/>
              <a:t>)</a:t>
            </a:r>
            <a:r>
              <a:rPr lang="uk-UA" sz="1600" dirty="0" smtClean="0"/>
              <a:t>; </a:t>
            </a:r>
          </a:p>
          <a:p>
            <a:pPr marL="342900" indent="-342900">
              <a:buAutoNum type="arabicPeriod"/>
            </a:pPr>
            <a:r>
              <a:rPr lang="uk-UA" sz="1600" b="1" i="1" dirty="0" smtClean="0"/>
              <a:t>верхня </a:t>
            </a:r>
            <a:r>
              <a:rPr lang="uk-UA" sz="1600" b="1" i="1" dirty="0"/>
              <a:t>грудна артерія (a. </a:t>
            </a:r>
            <a:r>
              <a:rPr lang="uk-UA" sz="1600" b="1" i="1" dirty="0" err="1"/>
              <a:t>thoracica</a:t>
            </a:r>
            <a:r>
              <a:rPr lang="uk-UA" sz="1600" b="1" i="1" dirty="0"/>
              <a:t> </a:t>
            </a:r>
            <a:r>
              <a:rPr lang="uk-UA" sz="1600" b="1" i="1" dirty="0" err="1"/>
              <a:t>superior</a:t>
            </a:r>
            <a:r>
              <a:rPr lang="uk-UA" sz="1600" b="1" i="1" dirty="0" smtClean="0"/>
              <a:t>)</a:t>
            </a:r>
            <a:r>
              <a:rPr lang="uk-UA" sz="1600" dirty="0" smtClean="0"/>
              <a:t>; </a:t>
            </a:r>
          </a:p>
          <a:p>
            <a:pPr marL="342900" indent="-342900">
              <a:buAutoNum type="arabicPeriod"/>
            </a:pPr>
            <a:r>
              <a:rPr lang="uk-UA" sz="1600" b="1" i="1" dirty="0" err="1" smtClean="0"/>
              <a:t>грудоакроміальна</a:t>
            </a:r>
            <a:r>
              <a:rPr lang="uk-UA" sz="1600" b="1" i="1" dirty="0" smtClean="0"/>
              <a:t> </a:t>
            </a:r>
            <a:r>
              <a:rPr lang="uk-UA" sz="1600" b="1" i="1" dirty="0"/>
              <a:t>артерія (a. </a:t>
            </a:r>
            <a:r>
              <a:rPr lang="uk-UA" sz="1600" b="1" i="1" dirty="0" err="1"/>
              <a:t>thorocoacromialis</a:t>
            </a:r>
            <a:r>
              <a:rPr lang="uk-UA" sz="1600" b="1" i="1" dirty="0"/>
              <a:t>),</a:t>
            </a:r>
            <a:r>
              <a:rPr lang="uk-UA" sz="1600" dirty="0"/>
              <a:t> </a:t>
            </a:r>
            <a:r>
              <a:rPr lang="uk-UA" sz="1400" dirty="0"/>
              <a:t>яка </a:t>
            </a:r>
            <a:r>
              <a:rPr lang="uk-UA" sz="1400" dirty="0" smtClean="0"/>
              <a:t>віддає чотири</a:t>
            </a:r>
            <a:r>
              <a:rPr lang="uk-UA" sz="1400" u="sng" dirty="0" smtClean="0"/>
              <a:t> </a:t>
            </a:r>
            <a:r>
              <a:rPr lang="uk-UA" sz="1400" u="sng" dirty="0"/>
              <a:t>гілки: </a:t>
            </a:r>
            <a:endParaRPr lang="uk-UA" sz="1400" u="sng" dirty="0" smtClean="0"/>
          </a:p>
          <a:p>
            <a:pPr marL="285750" indent="-285750">
              <a:buFontTx/>
              <a:buChar char="-"/>
            </a:pPr>
            <a:r>
              <a:rPr lang="uk-UA" sz="1400" i="1" dirty="0" err="1" smtClean="0"/>
              <a:t>акроміальна</a:t>
            </a:r>
            <a:r>
              <a:rPr lang="uk-UA" sz="1400" i="1" dirty="0" smtClean="0"/>
              <a:t> </a:t>
            </a:r>
            <a:r>
              <a:rPr lang="uk-UA" sz="1400" i="1" dirty="0"/>
              <a:t>гілка (r. </a:t>
            </a:r>
            <a:r>
              <a:rPr lang="uk-UA" sz="1400" i="1" dirty="0" err="1"/>
              <a:t>acromialis</a:t>
            </a:r>
            <a:r>
              <a:rPr lang="uk-UA" sz="1400" i="1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ключична </a:t>
            </a:r>
            <a:r>
              <a:rPr lang="uk-UA" sz="1400" i="1" dirty="0"/>
              <a:t>гілка (r. </a:t>
            </a:r>
            <a:r>
              <a:rPr lang="uk-UA" sz="1400" i="1" dirty="0" err="1"/>
              <a:t>clavicularis</a:t>
            </a:r>
            <a:r>
              <a:rPr lang="uk-UA" sz="1400" i="1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дельтоподібна </a:t>
            </a:r>
            <a:r>
              <a:rPr lang="uk-UA" sz="1400" i="1" dirty="0"/>
              <a:t>гілка (r. </a:t>
            </a:r>
            <a:r>
              <a:rPr lang="uk-UA" sz="1400" i="1" dirty="0" err="1"/>
              <a:t>deltoideus</a:t>
            </a:r>
            <a:r>
              <a:rPr lang="uk-UA" sz="1400" i="1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грудні </a:t>
            </a:r>
            <a:r>
              <a:rPr lang="uk-UA" sz="1400" i="1" dirty="0"/>
              <a:t>гілки (</a:t>
            </a:r>
            <a:r>
              <a:rPr lang="uk-UA" sz="1400" i="1" dirty="0" err="1"/>
              <a:t>rr</a:t>
            </a:r>
            <a:r>
              <a:rPr lang="uk-UA" sz="1400" i="1" dirty="0"/>
              <a:t>. </a:t>
            </a:r>
            <a:r>
              <a:rPr lang="uk-UA" sz="1400" i="1" dirty="0" err="1"/>
              <a:t>pectorales</a:t>
            </a:r>
            <a:r>
              <a:rPr lang="uk-UA" sz="1400" i="1" dirty="0" smtClean="0"/>
              <a:t>).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2782" y="2780928"/>
            <a:ext cx="4370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/>
              <a:t>На рівні грудного трикутника від </a:t>
            </a:r>
            <a:r>
              <a:rPr lang="uk-UA" sz="1600" b="1" u="sng" dirty="0" smtClean="0"/>
              <a:t>пахвової </a:t>
            </a:r>
            <a:r>
              <a:rPr lang="uk-UA" sz="1600" b="1" u="sng" dirty="0"/>
              <a:t>артерії </a:t>
            </a:r>
            <a:r>
              <a:rPr lang="uk-UA" sz="1600" b="1" u="sng" dirty="0" smtClean="0"/>
              <a:t>відходить:</a:t>
            </a:r>
            <a:r>
              <a:rPr lang="uk-UA" sz="1600" dirty="0" smtClean="0"/>
              <a:t> </a:t>
            </a:r>
          </a:p>
          <a:p>
            <a:r>
              <a:rPr lang="uk-UA" sz="1600" b="1" i="1" dirty="0" smtClean="0"/>
              <a:t>4. латеральна </a:t>
            </a:r>
            <a:r>
              <a:rPr lang="uk-UA" sz="1600" b="1" i="1" dirty="0"/>
              <a:t>грудна артерія (a. </a:t>
            </a:r>
            <a:r>
              <a:rPr lang="uk-UA" sz="1600" b="1" i="1" dirty="0" err="1" smtClean="0"/>
              <a:t>thoracica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)</a:t>
            </a:r>
            <a:r>
              <a:rPr lang="uk-UA" sz="1600" dirty="0"/>
              <a:t>, </a:t>
            </a:r>
            <a:r>
              <a:rPr lang="uk-UA" sz="1400" dirty="0" smtClean="0"/>
              <a:t>від якої</a:t>
            </a:r>
            <a:r>
              <a:rPr lang="ru-RU" sz="1400" dirty="0"/>
              <a:t> </a:t>
            </a:r>
            <a:r>
              <a:rPr lang="uk-UA" sz="1400" dirty="0" smtClean="0"/>
              <a:t>відходять </a:t>
            </a:r>
            <a:r>
              <a:rPr lang="uk-UA" sz="1400" i="1" dirty="0" smtClean="0"/>
              <a:t>латеральні </a:t>
            </a:r>
            <a:r>
              <a:rPr lang="uk-UA" sz="1400" i="1" dirty="0"/>
              <a:t>гілки молочної залози (</a:t>
            </a:r>
            <a:r>
              <a:rPr lang="uk-UA" sz="1400" i="1" dirty="0" err="1"/>
              <a:t>rr</a:t>
            </a:r>
            <a:r>
              <a:rPr lang="uk-UA" sz="1400" i="1" dirty="0"/>
              <a:t>. </a:t>
            </a:r>
            <a:r>
              <a:rPr lang="uk-UA" sz="1400" i="1" dirty="0" err="1" smtClean="0"/>
              <a:t>mammarii</a:t>
            </a:r>
            <a:r>
              <a:rPr lang="uk-UA" sz="1400" i="1" dirty="0" smtClean="0"/>
              <a:t> </a:t>
            </a:r>
            <a:r>
              <a:rPr lang="uk-UA" sz="1400" i="1" dirty="0" err="1"/>
              <a:t>lateriales</a:t>
            </a:r>
            <a:r>
              <a:rPr lang="uk-UA" sz="1400" i="1" dirty="0" smtClean="0"/>
              <a:t>).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6964" y="4149080"/>
            <a:ext cx="43670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/>
              <a:t>На рівні </a:t>
            </a:r>
            <a:r>
              <a:rPr lang="uk-UA" sz="1600" b="1" u="sng" dirty="0" smtClean="0"/>
              <a:t>підгрудного </a:t>
            </a:r>
            <a:r>
              <a:rPr lang="uk-UA" sz="1600" b="1" u="sng" dirty="0"/>
              <a:t>трикутника від пахвової артерії відходить:</a:t>
            </a:r>
            <a:r>
              <a:rPr lang="uk-UA" sz="1600" dirty="0"/>
              <a:t> </a:t>
            </a:r>
          </a:p>
          <a:p>
            <a:r>
              <a:rPr lang="uk-UA" sz="1600" b="1" i="1" dirty="0" smtClean="0"/>
              <a:t>5. підлопаткова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subscapularis</a:t>
            </a:r>
            <a:r>
              <a:rPr lang="uk-UA" sz="1600" b="1" i="1" dirty="0"/>
              <a:t>)</a:t>
            </a:r>
            <a:r>
              <a:rPr lang="uk-UA" sz="1600" dirty="0"/>
              <a:t>, </a:t>
            </a:r>
            <a:r>
              <a:rPr lang="uk-UA" sz="1400" dirty="0"/>
              <a:t>яка </a:t>
            </a:r>
            <a:r>
              <a:rPr lang="uk-UA" sz="1400" dirty="0" smtClean="0"/>
              <a:t>поділяється на: </a:t>
            </a:r>
          </a:p>
          <a:p>
            <a:pPr marL="285750" indent="-285750">
              <a:buFontTx/>
              <a:buChar char="-"/>
            </a:pPr>
            <a:r>
              <a:rPr lang="uk-UA" sz="1400" i="1" dirty="0" err="1" smtClean="0"/>
              <a:t>грудоспинну</a:t>
            </a:r>
            <a:r>
              <a:rPr lang="uk-UA" sz="1400" i="1" dirty="0" smtClean="0"/>
              <a:t> </a:t>
            </a:r>
            <a:r>
              <a:rPr lang="uk-UA" sz="1400" i="1" dirty="0"/>
              <a:t>артерію (a. </a:t>
            </a:r>
            <a:r>
              <a:rPr lang="uk-UA" sz="1400" i="1" dirty="0" err="1"/>
              <a:t>thoracodorsalis</a:t>
            </a:r>
            <a:r>
              <a:rPr lang="uk-UA" sz="1400" i="1" dirty="0" smtClean="0"/>
              <a:t>) і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артерію</a:t>
            </a:r>
            <a:r>
              <a:rPr lang="uk-UA" sz="1400" i="1" dirty="0"/>
              <a:t>, що огинає </a:t>
            </a:r>
            <a:r>
              <a:rPr lang="uk-UA" sz="1400" i="1" dirty="0" smtClean="0"/>
              <a:t>лопатку (a</a:t>
            </a:r>
            <a:r>
              <a:rPr lang="uk-UA" sz="1400" i="1" dirty="0"/>
              <a:t>. </a:t>
            </a:r>
            <a:r>
              <a:rPr lang="uk-UA" sz="1400" i="1" dirty="0" err="1"/>
              <a:t>circumflexa</a:t>
            </a:r>
            <a:r>
              <a:rPr lang="uk-UA" sz="1400" i="1" dirty="0"/>
              <a:t> </a:t>
            </a:r>
            <a:r>
              <a:rPr lang="uk-UA" sz="1400" i="1" dirty="0" err="1"/>
              <a:t>scapulae</a:t>
            </a:r>
            <a:r>
              <a:rPr lang="uk-UA" sz="1400" i="1" dirty="0" smtClean="0"/>
              <a:t>)</a:t>
            </a:r>
            <a:r>
              <a:rPr lang="uk-UA" sz="1400" dirty="0" smtClean="0"/>
              <a:t>; </a:t>
            </a:r>
          </a:p>
          <a:p>
            <a:r>
              <a:rPr lang="uk-UA" sz="1600" b="1" i="1" dirty="0" smtClean="0"/>
              <a:t>6. передня </a:t>
            </a:r>
            <a:r>
              <a:rPr lang="uk-UA" sz="1600" b="1" i="1" dirty="0"/>
              <a:t>артерія, що огинає плечову кістку (a. </a:t>
            </a:r>
            <a:r>
              <a:rPr lang="uk-UA" sz="1600" b="1" i="1" dirty="0" err="1"/>
              <a:t>circumflexa</a:t>
            </a:r>
            <a:r>
              <a:rPr lang="uk-UA" sz="1600" b="1" i="1" dirty="0"/>
              <a:t> </a:t>
            </a:r>
            <a:r>
              <a:rPr lang="uk-UA" sz="1600" b="1" i="1" dirty="0" err="1"/>
              <a:t>anterior</a:t>
            </a:r>
            <a:r>
              <a:rPr lang="uk-UA" sz="1600" b="1" i="1" dirty="0"/>
              <a:t> </a:t>
            </a:r>
            <a:r>
              <a:rPr lang="uk-UA" sz="1600" b="1" i="1" dirty="0" err="1"/>
              <a:t>humeri</a:t>
            </a:r>
            <a:r>
              <a:rPr lang="uk-UA" sz="1600" b="1" i="1" dirty="0" smtClean="0"/>
              <a:t>); </a:t>
            </a:r>
          </a:p>
          <a:p>
            <a:r>
              <a:rPr lang="uk-UA" sz="1600" b="1" i="1" dirty="0" smtClean="0"/>
              <a:t>7. задня </a:t>
            </a:r>
            <a:r>
              <a:rPr lang="uk-UA" sz="1600" b="1" i="1" dirty="0"/>
              <a:t>артерія, що огинає плечову кістку (a. </a:t>
            </a:r>
            <a:r>
              <a:rPr lang="uk-UA" sz="1600" b="1" i="1" dirty="0" err="1"/>
              <a:t>circumflexa</a:t>
            </a:r>
            <a:r>
              <a:rPr lang="uk-UA" sz="1600" b="1" i="1" dirty="0"/>
              <a:t> </a:t>
            </a:r>
            <a:r>
              <a:rPr lang="uk-UA" sz="1600" b="1" i="1" dirty="0" err="1"/>
              <a:t>posterior</a:t>
            </a:r>
            <a:r>
              <a:rPr lang="uk-UA" sz="1600" b="1" i="1" dirty="0"/>
              <a:t> </a:t>
            </a:r>
            <a:r>
              <a:rPr lang="uk-UA" sz="1600" b="1" i="1" dirty="0" err="1"/>
              <a:t>humeri</a:t>
            </a:r>
            <a:r>
              <a:rPr lang="uk-UA" sz="1600" b="1" i="1" dirty="0" smtClean="0"/>
              <a:t>).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790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r="20400"/>
          <a:stretch/>
        </p:blipFill>
        <p:spPr bwMode="auto">
          <a:xfrm>
            <a:off x="1683134" y="44624"/>
            <a:ext cx="511893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1614"/>
            <a:ext cx="41529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6712" y="2204864"/>
            <a:ext cx="4377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Плечова артерія </a:t>
            </a:r>
            <a:r>
              <a:rPr lang="uk-UA" dirty="0" smtClean="0"/>
              <a:t>є </a:t>
            </a:r>
            <a:r>
              <a:rPr lang="uk-UA" dirty="0"/>
              <a:t>продовженням пахвової артерії. </a:t>
            </a:r>
            <a:endParaRPr lang="uk-UA" dirty="0" smtClean="0"/>
          </a:p>
          <a:p>
            <a:r>
              <a:rPr lang="uk-UA" dirty="0" smtClean="0"/>
              <a:t>Плечова </a:t>
            </a:r>
            <a:r>
              <a:rPr lang="uk-UA" dirty="0"/>
              <a:t>артерія починається на рівні нижнього краю великого грудного м'яза, де лежить попереду </a:t>
            </a:r>
            <a:r>
              <a:rPr lang="uk-UA" dirty="0" err="1" smtClean="0"/>
              <a:t>клювоподібно-плечового</a:t>
            </a:r>
            <a:r>
              <a:rPr lang="uk-UA" dirty="0" smtClean="0"/>
              <a:t> м'яза. </a:t>
            </a:r>
          </a:p>
          <a:p>
            <a:r>
              <a:rPr lang="uk-UA" dirty="0" smtClean="0"/>
              <a:t>Потім </a:t>
            </a:r>
            <a:r>
              <a:rPr lang="uk-UA" dirty="0"/>
              <a:t>артерія розташовується в борозні, що проходить </a:t>
            </a:r>
            <a:r>
              <a:rPr lang="uk-UA" dirty="0" err="1" smtClean="0"/>
              <a:t>медіально</a:t>
            </a:r>
            <a:r>
              <a:rPr lang="uk-UA" dirty="0" smtClean="0"/>
              <a:t> від </a:t>
            </a:r>
            <a:r>
              <a:rPr lang="uk-UA" dirty="0"/>
              <a:t>двоголового м'яза плеча, на передній поверхні </a:t>
            </a:r>
            <a:r>
              <a:rPr lang="uk-UA" dirty="0" smtClean="0"/>
              <a:t>плечового м'яза. </a:t>
            </a:r>
          </a:p>
          <a:p>
            <a:r>
              <a:rPr lang="uk-UA" dirty="0" smtClean="0"/>
              <a:t>В </a:t>
            </a:r>
            <a:r>
              <a:rPr lang="uk-UA" dirty="0"/>
              <a:t>ліктьовій ямці, на рівні шийки променевої кістки, плечова артерія ділиться на свої кінцеві гілки - променеву і ліктьову артерії.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6376" y="26064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Плечова артерія (a. </a:t>
            </a:r>
            <a:r>
              <a:rPr lang="uk-UA" b="1" dirty="0" err="1"/>
              <a:t>Brachialis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04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6251"/>
          <a:stretch/>
        </p:blipFill>
        <p:spPr bwMode="auto">
          <a:xfrm>
            <a:off x="0" y="-534"/>
            <a:ext cx="5436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116632"/>
            <a:ext cx="3779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Від </a:t>
            </a:r>
            <a:r>
              <a:rPr lang="uk-UA" b="1" u="sng" dirty="0"/>
              <a:t>плечової артерії </a:t>
            </a:r>
            <a:r>
              <a:rPr lang="uk-UA" b="1" u="sng" dirty="0" smtClean="0"/>
              <a:t>відходять:</a:t>
            </a:r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м'язові гілки</a:t>
            </a:r>
            <a:r>
              <a:rPr lang="uk-UA" sz="1600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глибока </a:t>
            </a:r>
            <a:r>
              <a:rPr lang="uk-UA" sz="1600" b="1" i="1" dirty="0"/>
              <a:t>артерія </a:t>
            </a:r>
            <a:r>
              <a:rPr lang="uk-UA" sz="1600" b="1" i="1" dirty="0" smtClean="0"/>
              <a:t>плеча </a:t>
            </a:r>
            <a:r>
              <a:rPr lang="uk-UA" sz="1600" b="1" i="1" dirty="0"/>
              <a:t>(a. </a:t>
            </a:r>
            <a:r>
              <a:rPr lang="uk-UA" sz="1600" b="1" i="1" dirty="0" err="1" smtClean="0"/>
              <a:t>profunda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brcachii</a:t>
            </a:r>
            <a:r>
              <a:rPr lang="uk-UA" sz="1600" b="1" i="1" dirty="0"/>
              <a:t>)</a:t>
            </a:r>
            <a:r>
              <a:rPr lang="uk-UA" sz="1600" dirty="0"/>
              <a:t>, </a:t>
            </a:r>
            <a:r>
              <a:rPr lang="uk-UA" sz="1400" dirty="0"/>
              <a:t>яка відходить </a:t>
            </a:r>
            <a:r>
              <a:rPr lang="uk-UA" sz="1400" dirty="0" smtClean="0"/>
              <a:t>від </a:t>
            </a:r>
            <a:r>
              <a:rPr lang="uk-UA" sz="1400" dirty="0"/>
              <a:t>плечової артерії </a:t>
            </a:r>
            <a:r>
              <a:rPr lang="uk-UA" sz="1400" dirty="0" smtClean="0"/>
              <a:t>у </a:t>
            </a:r>
            <a:r>
              <a:rPr lang="uk-UA" sz="1400" dirty="0"/>
              <a:t>верхній третині </a:t>
            </a:r>
            <a:r>
              <a:rPr lang="uk-UA" sz="1400" dirty="0" smtClean="0"/>
              <a:t>плеча і йде разом з </a:t>
            </a:r>
            <a:r>
              <a:rPr lang="uk-UA" sz="1400" dirty="0"/>
              <a:t>променевим нервом в </a:t>
            </a:r>
            <a:r>
              <a:rPr lang="uk-UA" sz="1400" dirty="0" smtClean="0"/>
              <a:t>спіральному </a:t>
            </a:r>
            <a:r>
              <a:rPr lang="uk-UA" sz="1400" dirty="0"/>
              <a:t>каналі </a:t>
            </a:r>
            <a:r>
              <a:rPr lang="uk-UA" sz="1400" dirty="0" smtClean="0"/>
              <a:t>плечової кістки, </a:t>
            </a:r>
            <a:r>
              <a:rPr lang="uk-UA" sz="1400" dirty="0"/>
              <a:t>де віддає кілька гілок: </a:t>
            </a:r>
            <a:r>
              <a:rPr lang="uk-UA" sz="1600" i="1" dirty="0"/>
              <a:t>артерії, що живлять плечову кістку (</a:t>
            </a:r>
            <a:r>
              <a:rPr lang="uk-UA" sz="1600" i="1" dirty="0" err="1"/>
              <a:t>aa</a:t>
            </a:r>
            <a:r>
              <a:rPr lang="uk-UA" sz="1600" i="1" dirty="0"/>
              <a:t>. </a:t>
            </a:r>
            <a:r>
              <a:rPr lang="uk-UA" sz="1600" i="1" dirty="0" err="1" smtClean="0"/>
              <a:t>nutriciae</a:t>
            </a:r>
            <a:r>
              <a:rPr lang="uk-UA" sz="1600" i="1" dirty="0" smtClean="0"/>
              <a:t>) і дельтоподібну гілку </a:t>
            </a:r>
            <a:r>
              <a:rPr lang="uk-UA" sz="1600" i="1" dirty="0"/>
              <a:t>(r. </a:t>
            </a:r>
            <a:r>
              <a:rPr lang="uk-UA" sz="1600" i="1" dirty="0" err="1"/>
              <a:t>deltoideus</a:t>
            </a:r>
            <a:r>
              <a:rPr lang="uk-UA" sz="1600" i="1" dirty="0" smtClean="0"/>
              <a:t>)</a:t>
            </a:r>
            <a:r>
              <a:rPr lang="uk-UA" sz="1600" dirty="0" smtClean="0"/>
              <a:t>. </a:t>
            </a:r>
            <a:r>
              <a:rPr lang="uk-UA" sz="1400" dirty="0"/>
              <a:t>Від глибокої артерії плеча відходить </a:t>
            </a:r>
            <a:r>
              <a:rPr lang="uk-UA" sz="1600" i="1" dirty="0"/>
              <a:t>середня </a:t>
            </a:r>
            <a:r>
              <a:rPr lang="uk-UA" sz="1600" i="1" dirty="0" smtClean="0"/>
              <a:t>колатеральна </a:t>
            </a:r>
            <a:r>
              <a:rPr lang="uk-UA" sz="1600" i="1" dirty="0"/>
              <a:t>артерія (a. </a:t>
            </a:r>
            <a:r>
              <a:rPr lang="uk-UA" sz="1600" i="1" dirty="0" err="1" smtClean="0"/>
              <a:t>collateralis</a:t>
            </a:r>
            <a:r>
              <a:rPr lang="uk-UA" sz="1600" i="1" dirty="0" smtClean="0"/>
              <a:t> </a:t>
            </a:r>
            <a:r>
              <a:rPr lang="uk-UA" sz="1600" i="1" dirty="0" err="1"/>
              <a:t>media</a:t>
            </a:r>
            <a:r>
              <a:rPr lang="uk-UA" sz="1600" i="1" dirty="0" smtClean="0"/>
              <a:t>) </a:t>
            </a:r>
            <a:r>
              <a:rPr lang="uk-UA" sz="1600" dirty="0" smtClean="0"/>
              <a:t>і </a:t>
            </a:r>
            <a:r>
              <a:rPr lang="uk-UA" sz="1600" i="1" dirty="0" smtClean="0"/>
              <a:t>променева колатеральна </a:t>
            </a:r>
            <a:r>
              <a:rPr lang="uk-UA" sz="1600" i="1" dirty="0"/>
              <a:t>артерія (a. </a:t>
            </a:r>
            <a:r>
              <a:rPr lang="uk-UA" sz="1600" i="1" dirty="0" err="1" smtClean="0"/>
              <a:t>collateralis</a:t>
            </a:r>
            <a:r>
              <a:rPr lang="uk-UA" sz="1600" i="1" dirty="0" smtClean="0"/>
              <a:t> </a:t>
            </a:r>
            <a:r>
              <a:rPr lang="uk-UA" sz="1600" i="1" dirty="0" err="1"/>
              <a:t>radialis</a:t>
            </a:r>
            <a:r>
              <a:rPr lang="uk-UA" sz="1600" i="1" dirty="0" smtClean="0"/>
              <a:t>)</a:t>
            </a:r>
            <a:r>
              <a:rPr lang="uk-UA" sz="16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верхня </a:t>
            </a:r>
            <a:r>
              <a:rPr lang="uk-UA" sz="1600" b="1" i="1" dirty="0"/>
              <a:t>ліктьова </a:t>
            </a:r>
            <a:r>
              <a:rPr lang="uk-UA" sz="1600" b="1" i="1" dirty="0" smtClean="0"/>
              <a:t>колатеральна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collateralis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ulnaris</a:t>
            </a:r>
            <a:r>
              <a:rPr lang="uk-UA" sz="1600" b="1" i="1" dirty="0"/>
              <a:t> </a:t>
            </a:r>
            <a:r>
              <a:rPr lang="uk-UA" sz="1600" b="1" i="1" dirty="0" err="1"/>
              <a:t>superior</a:t>
            </a:r>
            <a:r>
              <a:rPr lang="uk-UA" sz="1600" b="1" i="1" dirty="0"/>
              <a:t>), </a:t>
            </a:r>
            <a:r>
              <a:rPr lang="uk-UA" sz="1400" dirty="0"/>
              <a:t>яка відходить трохи нижче глибокої артерії </a:t>
            </a:r>
            <a:r>
              <a:rPr lang="uk-UA" sz="1400" dirty="0" smtClean="0"/>
              <a:t>плеча</a:t>
            </a:r>
            <a:r>
              <a:rPr lang="uk-UA" sz="1400" dirty="0"/>
              <a:t>;</a:t>
            </a:r>
            <a:endParaRPr lang="uk-UA" sz="1400" dirty="0" smtClean="0"/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нижня </a:t>
            </a:r>
            <a:r>
              <a:rPr lang="uk-UA" sz="1600" b="1" i="1" dirty="0"/>
              <a:t>ліктьова </a:t>
            </a:r>
            <a:r>
              <a:rPr lang="uk-UA" sz="1600" b="1" i="1" dirty="0" smtClean="0"/>
              <a:t>колатеральна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collateralis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ulnaris</a:t>
            </a:r>
            <a:r>
              <a:rPr lang="uk-UA" sz="1600" b="1" i="1" dirty="0"/>
              <a:t> </a:t>
            </a:r>
            <a:r>
              <a:rPr lang="uk-UA" sz="1600" b="1" i="1" dirty="0" err="1"/>
              <a:t>inferior</a:t>
            </a:r>
            <a:r>
              <a:rPr lang="uk-UA" sz="1600" b="1" i="1" dirty="0" smtClean="0"/>
              <a:t>). </a:t>
            </a:r>
            <a:r>
              <a:rPr lang="uk-UA" sz="1400" dirty="0"/>
              <a:t>відходить </a:t>
            </a:r>
            <a:r>
              <a:rPr lang="uk-UA" sz="1400" dirty="0" smtClean="0"/>
              <a:t>над </a:t>
            </a:r>
            <a:r>
              <a:rPr lang="uk-UA" sz="1400" dirty="0"/>
              <a:t>медіальний </a:t>
            </a:r>
            <a:r>
              <a:rPr lang="uk-UA" sz="1400" dirty="0" err="1" smtClean="0"/>
              <a:t>надвиростком</a:t>
            </a:r>
            <a:r>
              <a:rPr lang="uk-UA" sz="1400" dirty="0" smtClean="0"/>
              <a:t> </a:t>
            </a:r>
            <a:r>
              <a:rPr lang="uk-UA" sz="1400" dirty="0"/>
              <a:t>плечової </a:t>
            </a:r>
            <a:r>
              <a:rPr lang="uk-UA" sz="1400" dirty="0" smtClean="0"/>
              <a:t>кістки. </a:t>
            </a:r>
          </a:p>
          <a:p>
            <a:r>
              <a:rPr lang="uk-UA" sz="1400" dirty="0" smtClean="0"/>
              <a:t>Всі </a:t>
            </a:r>
            <a:r>
              <a:rPr lang="uk-UA" sz="1400" dirty="0"/>
              <a:t>бічні артерії беруть участь в утворенні ліктьової суглобової </a:t>
            </a:r>
            <a:r>
              <a:rPr lang="uk-UA" sz="1400" dirty="0" smtClean="0"/>
              <a:t>мережі.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29577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3902" y="620688"/>
            <a:ext cx="49320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Променева артерія </a:t>
            </a:r>
            <a:r>
              <a:rPr lang="uk-UA" sz="1600" dirty="0" smtClean="0"/>
              <a:t>починається </a:t>
            </a:r>
            <a:r>
              <a:rPr lang="uk-UA" sz="1600" dirty="0"/>
              <a:t>на 1-3 см </a:t>
            </a:r>
            <a:r>
              <a:rPr lang="uk-UA" sz="1600" dirty="0" err="1"/>
              <a:t>дистальніше</a:t>
            </a:r>
            <a:r>
              <a:rPr lang="uk-UA" sz="1600" dirty="0"/>
              <a:t> </a:t>
            </a:r>
            <a:r>
              <a:rPr lang="uk-UA" sz="1600" dirty="0" err="1" smtClean="0"/>
              <a:t>плечо-променевого</a:t>
            </a:r>
            <a:r>
              <a:rPr lang="uk-UA" sz="1600" dirty="0" smtClean="0"/>
              <a:t> суглоба і </a:t>
            </a:r>
            <a:r>
              <a:rPr lang="uk-UA" sz="1600" dirty="0"/>
              <a:t>є продовженням </a:t>
            </a:r>
            <a:r>
              <a:rPr lang="uk-UA" sz="1600" dirty="0" smtClean="0"/>
              <a:t>плечової </a:t>
            </a:r>
            <a:r>
              <a:rPr lang="uk-UA" sz="1600" dirty="0"/>
              <a:t>артерії. </a:t>
            </a:r>
            <a:endParaRPr lang="uk-UA" sz="1600" dirty="0" smtClean="0"/>
          </a:p>
          <a:p>
            <a:r>
              <a:rPr lang="uk-UA" sz="1600" dirty="0" smtClean="0"/>
              <a:t>Променева </a:t>
            </a:r>
            <a:r>
              <a:rPr lang="uk-UA" sz="1600" dirty="0"/>
              <a:t>артерія розташована на </a:t>
            </a:r>
            <a:r>
              <a:rPr lang="uk-UA" sz="1600" dirty="0" smtClean="0"/>
              <a:t>передпліччі </a:t>
            </a:r>
            <a:r>
              <a:rPr lang="uk-UA" sz="1600" dirty="0"/>
              <a:t>між круглим </a:t>
            </a:r>
            <a:r>
              <a:rPr lang="uk-UA" sz="1600" dirty="0" err="1"/>
              <a:t>пронатором</a:t>
            </a:r>
            <a:r>
              <a:rPr lang="uk-UA" sz="1600" dirty="0"/>
              <a:t> </a:t>
            </a:r>
            <a:r>
              <a:rPr lang="uk-UA" sz="1600" dirty="0" err="1"/>
              <a:t>медіально</a:t>
            </a:r>
            <a:r>
              <a:rPr lang="uk-UA" sz="1600" dirty="0"/>
              <a:t> і </a:t>
            </a:r>
            <a:r>
              <a:rPr lang="uk-UA" sz="1600" dirty="0" err="1" smtClean="0"/>
              <a:t>плечо-променевим</a:t>
            </a:r>
            <a:r>
              <a:rPr lang="uk-UA" sz="1600" dirty="0" smtClean="0"/>
              <a:t> </a:t>
            </a:r>
            <a:r>
              <a:rPr lang="uk-UA" sz="1600" dirty="0"/>
              <a:t>м'язом, а в нижній третині передпліччя покрита тільки фасцією і </a:t>
            </a:r>
            <a:r>
              <a:rPr lang="uk-UA" sz="1600" dirty="0" smtClean="0"/>
              <a:t>шкірою. </a:t>
            </a:r>
          </a:p>
          <a:p>
            <a:r>
              <a:rPr lang="uk-UA" dirty="0"/>
              <a:t>Від </a:t>
            </a:r>
            <a:r>
              <a:rPr lang="uk-UA" dirty="0" smtClean="0"/>
              <a:t>променевої </a:t>
            </a:r>
            <a:r>
              <a:rPr lang="uk-UA" dirty="0"/>
              <a:t>артерії </a:t>
            </a:r>
            <a:r>
              <a:rPr lang="uk-UA" dirty="0" smtClean="0"/>
              <a:t>відходять </a:t>
            </a:r>
            <a:r>
              <a:rPr lang="uk-UA" b="1" i="1" dirty="0"/>
              <a:t>м'язові гілки</a:t>
            </a:r>
            <a:r>
              <a:rPr lang="uk-UA" dirty="0"/>
              <a:t>, а також </a:t>
            </a:r>
            <a:r>
              <a:rPr lang="uk-UA" u="sng" dirty="0"/>
              <a:t>ряд артерій: </a:t>
            </a:r>
            <a:r>
              <a:rPr lang="uk-UA" b="1" i="1" dirty="0"/>
              <a:t>променева зворотна артерія (a. </a:t>
            </a:r>
            <a:r>
              <a:rPr lang="uk-UA" b="1" i="1" dirty="0" err="1"/>
              <a:t>recurrens</a:t>
            </a:r>
            <a:r>
              <a:rPr lang="uk-UA" b="1" i="1" dirty="0"/>
              <a:t> </a:t>
            </a:r>
            <a:r>
              <a:rPr lang="uk-UA" b="1" i="1" dirty="0" err="1"/>
              <a:t>radialis</a:t>
            </a:r>
            <a:r>
              <a:rPr lang="uk-UA" b="1" i="1" dirty="0"/>
              <a:t>)</a:t>
            </a:r>
            <a:r>
              <a:rPr lang="uk-UA" dirty="0"/>
              <a:t>, яка відходить від початкового відділу променевої артерії, прямує </a:t>
            </a:r>
            <a:r>
              <a:rPr lang="uk-UA" dirty="0" err="1"/>
              <a:t>латерально</a:t>
            </a:r>
            <a:r>
              <a:rPr lang="uk-UA" dirty="0"/>
              <a:t> і вгору, проходить в передній латеральній ліктьовій борозні. Тут вона </a:t>
            </a:r>
            <a:r>
              <a:rPr lang="uk-UA" dirty="0" err="1"/>
              <a:t>анастомозує</a:t>
            </a:r>
            <a:r>
              <a:rPr lang="uk-UA" dirty="0"/>
              <a:t> з променевою колатеральною артерією.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дистальному відділі передпліччя променева артерія, обігнувши шилоподібний відросток променевої кістки, переходить на тил кисті </a:t>
            </a:r>
            <a:r>
              <a:rPr lang="uk-UA" dirty="0" smtClean="0"/>
              <a:t>та </a:t>
            </a:r>
            <a:r>
              <a:rPr lang="uk-UA" dirty="0"/>
              <a:t>через перший міжкістковий проміжок направляється на долонну сторону кисті. </a:t>
            </a:r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115987"/>
            <a:ext cx="8259762" cy="57670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Променева артерія (a. </a:t>
            </a:r>
            <a:r>
              <a:rPr lang="uk-UA" b="1" dirty="0" err="1"/>
              <a:t>Radialis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28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6829"/>
            <a:ext cx="4555054" cy="57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9357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Кінцевий відділ променевої артерії </a:t>
            </a:r>
            <a:r>
              <a:rPr lang="uk-UA" dirty="0" err="1"/>
              <a:t>анастомозує</a:t>
            </a:r>
            <a:r>
              <a:rPr lang="uk-UA" dirty="0"/>
              <a:t> з глибокою </a:t>
            </a:r>
            <a:r>
              <a:rPr lang="uk-UA" dirty="0" smtClean="0"/>
              <a:t>долонною </a:t>
            </a:r>
            <a:r>
              <a:rPr lang="uk-UA" dirty="0"/>
              <a:t>гілкою ліктьової артерії, утворюючи </a:t>
            </a:r>
            <a:r>
              <a:rPr lang="uk-UA" b="1" dirty="0"/>
              <a:t>глибоку долонну дугу (</a:t>
            </a:r>
            <a:r>
              <a:rPr lang="uk-UA" b="1" dirty="0" err="1"/>
              <a:t>arcus</a:t>
            </a:r>
            <a:r>
              <a:rPr lang="uk-UA" b="1" dirty="0"/>
              <a:t> </a:t>
            </a:r>
            <a:r>
              <a:rPr lang="uk-UA" b="1" dirty="0" err="1"/>
              <a:t>palmaris</a:t>
            </a:r>
            <a:r>
              <a:rPr lang="uk-UA" b="1" dirty="0"/>
              <a:t> </a:t>
            </a:r>
            <a:r>
              <a:rPr lang="uk-UA" b="1" dirty="0" err="1"/>
              <a:t>profundus</a:t>
            </a:r>
            <a:r>
              <a:rPr lang="uk-UA" dirty="0"/>
              <a:t>), від якої відходять </a:t>
            </a:r>
            <a:r>
              <a:rPr lang="uk-UA" b="1" i="1" dirty="0"/>
              <a:t>долоні п'ясткові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metacarpales</a:t>
            </a:r>
            <a:r>
              <a:rPr lang="uk-UA" b="1" i="1" dirty="0"/>
              <a:t> </a:t>
            </a:r>
            <a:r>
              <a:rPr lang="uk-UA" b="1" i="1" dirty="0" err="1"/>
              <a:t>palmares</a:t>
            </a:r>
            <a:r>
              <a:rPr lang="uk-UA" b="1" i="1" dirty="0" smtClean="0"/>
              <a:t>)</a:t>
            </a:r>
            <a:r>
              <a:rPr lang="uk-UA" i="1" dirty="0" smtClean="0"/>
              <a:t>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Ці </a:t>
            </a:r>
            <a:r>
              <a:rPr lang="uk-UA" dirty="0"/>
              <a:t>артерії впадають в загальні долонні пальцеві артерії (гілки поверхневої долонної дуги) і віддають </a:t>
            </a:r>
            <a:r>
              <a:rPr lang="uk-UA" b="1" i="1" dirty="0" err="1" smtClean="0"/>
              <a:t>прободаючі</a:t>
            </a:r>
            <a:r>
              <a:rPr lang="uk-UA" b="1" i="1" dirty="0" smtClean="0"/>
              <a:t> </a:t>
            </a:r>
            <a:r>
              <a:rPr lang="uk-UA" b="1" i="1" dirty="0"/>
              <a:t>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 smtClean="0"/>
              <a:t>perforantes</a:t>
            </a:r>
            <a:r>
              <a:rPr lang="uk-UA" b="1" i="1" dirty="0"/>
              <a:t>)</a:t>
            </a:r>
            <a:r>
              <a:rPr lang="uk-UA" i="1" dirty="0"/>
              <a:t>, </a:t>
            </a:r>
            <a:r>
              <a:rPr lang="uk-UA" dirty="0" smtClean="0"/>
              <a:t>що </a:t>
            </a:r>
            <a:r>
              <a:rPr lang="uk-UA" dirty="0" err="1" smtClean="0"/>
              <a:t>анастомозують</a:t>
            </a:r>
            <a:r>
              <a:rPr lang="uk-UA" dirty="0" smtClean="0"/>
              <a:t> </a:t>
            </a:r>
            <a:r>
              <a:rPr lang="uk-UA" dirty="0"/>
              <a:t>з тильними п'ястковими артеріями, </a:t>
            </a:r>
            <a:r>
              <a:rPr lang="uk-UA" dirty="0" smtClean="0"/>
              <a:t>які </a:t>
            </a:r>
            <a:r>
              <a:rPr lang="uk-UA" dirty="0"/>
              <a:t>відходять від тильної мережі зап'ястя</a:t>
            </a:r>
            <a:r>
              <a:rPr lang="uk-UA" dirty="0" smtClean="0"/>
              <a:t>.</a:t>
            </a:r>
          </a:p>
          <a:p>
            <a:r>
              <a:rPr lang="uk-UA" b="1" i="1" dirty="0" smtClean="0"/>
              <a:t>Долонна </a:t>
            </a:r>
            <a:r>
              <a:rPr lang="uk-UA" b="1" i="1" dirty="0"/>
              <a:t>зап'ястна гілка (r. </a:t>
            </a:r>
            <a:r>
              <a:rPr lang="uk-UA" b="1" i="1" dirty="0" err="1"/>
              <a:t>carpalis</a:t>
            </a:r>
            <a:r>
              <a:rPr lang="uk-UA" b="1" i="1" dirty="0"/>
              <a:t> </a:t>
            </a:r>
            <a:r>
              <a:rPr lang="uk-UA" b="1" i="1" dirty="0" err="1"/>
              <a:t>palmaris</a:t>
            </a:r>
            <a:r>
              <a:rPr lang="uk-UA" b="1" i="1" dirty="0"/>
              <a:t>), </a:t>
            </a:r>
            <a:r>
              <a:rPr lang="uk-UA" dirty="0"/>
              <a:t>яка починається від променевої артерії в дистальному відділі передпліччя, йде </a:t>
            </a:r>
            <a:r>
              <a:rPr lang="uk-UA" dirty="0" err="1"/>
              <a:t>медіально</a:t>
            </a:r>
            <a:r>
              <a:rPr lang="uk-UA" dirty="0"/>
              <a:t>,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однойменної гілкою ліктьової артерії і бере участь в утворенні </a:t>
            </a:r>
            <a:r>
              <a:rPr lang="uk-UA" b="1" dirty="0" smtClean="0"/>
              <a:t>долонної </a:t>
            </a:r>
            <a:r>
              <a:rPr lang="uk-UA" b="1" dirty="0"/>
              <a:t>мережі зап'ястя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641" y="5666572"/>
            <a:ext cx="901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На долоні від променевої артерії </a:t>
            </a:r>
            <a:r>
              <a:rPr lang="uk-UA" u="sng" dirty="0" smtClean="0"/>
              <a:t>відходять:</a:t>
            </a:r>
          </a:p>
          <a:p>
            <a:r>
              <a:rPr lang="uk-UA" dirty="0" smtClean="0"/>
              <a:t> - </a:t>
            </a:r>
            <a:r>
              <a:rPr lang="uk-UA" b="1" i="1" dirty="0" smtClean="0"/>
              <a:t>артерія </a:t>
            </a:r>
            <a:r>
              <a:rPr lang="uk-UA" b="1" i="1" dirty="0"/>
              <a:t>великого пальця кисті (a. </a:t>
            </a:r>
            <a:r>
              <a:rPr lang="uk-UA" b="1" i="1" dirty="0" err="1" smtClean="0"/>
              <a:t>princeps</a:t>
            </a:r>
            <a:r>
              <a:rPr lang="uk-UA" b="1" i="1" dirty="0" smtClean="0"/>
              <a:t> </a:t>
            </a:r>
            <a:r>
              <a:rPr lang="uk-UA" b="1" i="1" dirty="0" err="1"/>
              <a:t>pollicis</a:t>
            </a:r>
            <a:r>
              <a:rPr lang="uk-UA" b="1" i="1" dirty="0"/>
              <a:t>)</a:t>
            </a:r>
            <a:r>
              <a:rPr lang="uk-UA" dirty="0"/>
              <a:t>, яка розпадається на дві долонних пальцеві </a:t>
            </a:r>
            <a:r>
              <a:rPr lang="uk-UA" dirty="0" smtClean="0"/>
              <a:t>артерії; </a:t>
            </a:r>
          </a:p>
          <a:p>
            <a:r>
              <a:rPr lang="uk-UA" b="1" i="1" dirty="0"/>
              <a:t> </a:t>
            </a:r>
            <a:r>
              <a:rPr lang="uk-UA" b="1" i="1" dirty="0" smtClean="0"/>
              <a:t>- променева </a:t>
            </a:r>
            <a:r>
              <a:rPr lang="uk-UA" b="1" i="1" dirty="0"/>
              <a:t>артерія вказівного пальця (a. </a:t>
            </a:r>
            <a:r>
              <a:rPr lang="uk-UA" b="1" i="1" dirty="0" err="1"/>
              <a:t>radialis</a:t>
            </a:r>
            <a:r>
              <a:rPr lang="uk-UA" b="1" i="1" dirty="0"/>
              <a:t> </a:t>
            </a:r>
            <a:r>
              <a:rPr lang="uk-UA" b="1" i="1" dirty="0" err="1"/>
              <a:t>indicis</a:t>
            </a:r>
            <a:r>
              <a:rPr lang="uk-UA" b="1" i="1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28382</TotalTime>
  <Words>1225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Артерії ВЕРХНЬОЇ КІНЦІВКИ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Плечова артерія (a. Brachialis)</vt:lpstr>
      <vt:lpstr>Презентация PowerPoint</vt:lpstr>
      <vt:lpstr>Променева артерія (a. Radialis)</vt:lpstr>
      <vt:lpstr>Презентация PowerPoint</vt:lpstr>
      <vt:lpstr>Презентация PowerPoint</vt:lpstr>
      <vt:lpstr>Презентация PowerPoint</vt:lpstr>
      <vt:lpstr>Ліктьова артерія (a. Ulnaris)</vt:lpstr>
      <vt:lpstr>Схема розташування артерій кисті</vt:lpstr>
      <vt:lpstr>Презентация PowerPoint</vt:lpstr>
      <vt:lpstr>Загальна міжкісткова артерія (a. interossea communis)</vt:lpstr>
      <vt:lpstr>Анастомози АРТЕРІЙ ВЕРХНЬОЇ КІНЦІВКИ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419</cp:revision>
  <dcterms:created xsi:type="dcterms:W3CDTF">2018-04-01T12:45:45Z</dcterms:created>
  <dcterms:modified xsi:type="dcterms:W3CDTF">2020-03-19T13:07:39Z</dcterms:modified>
</cp:coreProperties>
</file>